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4" r:id="rId3"/>
    <p:sldId id="295" r:id="rId4"/>
    <p:sldId id="278" r:id="rId5"/>
    <p:sldId id="283" r:id="rId6"/>
    <p:sldId id="282" r:id="rId7"/>
    <p:sldId id="272" r:id="rId8"/>
    <p:sldId id="263" r:id="rId9"/>
    <p:sldId id="269" r:id="rId10"/>
    <p:sldId id="292" r:id="rId11"/>
    <p:sldId id="275" r:id="rId12"/>
    <p:sldId id="296" r:id="rId13"/>
    <p:sldId id="298" r:id="rId14"/>
    <p:sldId id="301" r:id="rId15"/>
    <p:sldId id="300" r:id="rId16"/>
    <p:sldId id="306" r:id="rId17"/>
    <p:sldId id="299" r:id="rId18"/>
    <p:sldId id="304" r:id="rId19"/>
    <p:sldId id="305" r:id="rId20"/>
    <p:sldId id="302" r:id="rId21"/>
    <p:sldId id="303" r:id="rId22"/>
    <p:sldId id="307" r:id="rId23"/>
    <p:sldId id="308" r:id="rId24"/>
    <p:sldId id="288" r:id="rId25"/>
    <p:sldId id="309" r:id="rId26"/>
    <p:sldId id="289" r:id="rId27"/>
    <p:sldId id="26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2" y="66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26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26378" y="-9669"/>
            <a:ext cx="12218378" cy="6867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-26378" y="0"/>
            <a:ext cx="3960000" cy="9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-26378" y="606191"/>
            <a:ext cx="3960000" cy="3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52" y="19590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st in Time - Diamond Paint K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41680"/>
            <a:ext cx="6417733" cy="61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17732" y="1576851"/>
            <a:ext cx="5774268" cy="1882299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 anchorCtr="0">
            <a:normAutofit fontScale="90000"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시간의 마녀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 Witch of Time &gt;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414651"/>
              </p:ext>
            </p:extLst>
          </p:nvPr>
        </p:nvGraphicFramePr>
        <p:xfrm>
          <a:off x="2" y="0"/>
          <a:ext cx="121919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3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9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23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연락처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04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 기획서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20201105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010-5285-2385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17732" y="4421975"/>
            <a:ext cx="5774268" cy="97155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과거로 시간을 돌리기 위한 마녀의 모험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17732" y="6613753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타이틀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919363"/>
              </p:ext>
            </p:extLst>
          </p:nvPr>
        </p:nvGraphicFramePr>
        <p:xfrm>
          <a:off x="696000" y="1529397"/>
          <a:ext cx="10799999" cy="434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24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207142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723832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06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 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 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 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오르아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대륙 전쟁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인간들의 잦은 전쟁으로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오르아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대륙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은 피로 물들었다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영원의 숲 범람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그로 인하여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영원의 숲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몬스터를 토벌하지 못하였고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급격히 늘어만 가던 몬스터들은 결국 인간의 영토를 침범하였다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인간의 몰락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몬스터들은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제국을 시작으로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오르아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대륙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몰락시켜 나간다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마녀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시셀라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몬스터들로부터 도망가던 중 어느 유적에 들어가게 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 유적에서 과거 소실된 시간 마법서를 발견하게 되고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가족들이 살아있던 과거로 돌아가고자 또 다른 유물을 찾아 떠난다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84224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610340" y="2907269"/>
            <a:ext cx="11988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10340" y="4918659"/>
            <a:ext cx="11988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10340" y="1931417"/>
            <a:ext cx="11988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 임 소 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기 본 배 경</a:t>
            </a:r>
            <a:endParaRPr lang="ko-KR" altLang="en-US" sz="2000" dirty="0"/>
          </a:p>
        </p:txBody>
      </p:sp>
      <p:pic>
        <p:nvPicPr>
          <p:cNvPr id="1026" name="Picture 2" descr="불타는 성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40" y="3942807"/>
            <a:ext cx="12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방울,피,시작 매체,피가 매체,튀다,피 한 방울,할로윈,밤 하늘.,할로윈 매체,할로윈 호박,클럽,할로윈,할로윈,할로윈 배경,만성절의 전야,할로윈 테마,귀신,할로윈 포스터,할로윈 - 캡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41" y="193141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евин всегда отличался чрезмерным любопытством и смелостью, тем време… #фэнтези # Фэнтези # amreading # books # wattp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11" y="2907269"/>
            <a:ext cx="66965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333" y="4918659"/>
            <a:ext cx="596011" cy="9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26982" y="2661048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6982" y="3684158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26982" y="4672438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화마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26982" y="5660718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68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진행 흐름도</a:t>
            </a:r>
            <a:endParaRPr lang="ko-KR" altLang="en-US" sz="2000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851964"/>
            <a:ext cx="32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맵 탐색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몬스터 사냥</a:t>
            </a:r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75999" y="1845409"/>
            <a:ext cx="32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유적 발견</a:t>
            </a:r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55999" y="1851964"/>
            <a:ext cx="32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숨겨진 유적 돌파</a:t>
            </a:r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6000" y="4191963"/>
            <a:ext cx="32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지역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발견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76000" y="4191963"/>
            <a:ext cx="32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시간의 힘 증가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55999" y="4178030"/>
            <a:ext cx="32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고대의 유물 획득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화살표 연결선 14"/>
          <p:cNvCxnSpPr>
            <a:stCxn id="3" idx="3"/>
            <a:endCxn id="8" idx="1"/>
          </p:cNvCxnSpPr>
          <p:nvPr/>
        </p:nvCxnSpPr>
        <p:spPr>
          <a:xfrm flipV="1">
            <a:off x="3936000" y="2565409"/>
            <a:ext cx="539999" cy="6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8" idx="3"/>
            <a:endCxn id="10" idx="1"/>
          </p:cNvCxnSpPr>
          <p:nvPr/>
        </p:nvCxnSpPr>
        <p:spPr>
          <a:xfrm>
            <a:off x="7715999" y="2565409"/>
            <a:ext cx="540000" cy="6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0" idx="2"/>
            <a:endCxn id="13" idx="0"/>
          </p:cNvCxnSpPr>
          <p:nvPr/>
        </p:nvCxnSpPr>
        <p:spPr>
          <a:xfrm>
            <a:off x="9875999" y="3291964"/>
            <a:ext cx="0" cy="8860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1"/>
            <a:endCxn id="12" idx="3"/>
          </p:cNvCxnSpPr>
          <p:nvPr/>
        </p:nvCxnSpPr>
        <p:spPr>
          <a:xfrm flipH="1">
            <a:off x="7716000" y="4898030"/>
            <a:ext cx="539999" cy="139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1"/>
            <a:endCxn id="11" idx="3"/>
          </p:cNvCxnSpPr>
          <p:nvPr/>
        </p:nvCxnSpPr>
        <p:spPr>
          <a:xfrm flipH="1">
            <a:off x="3936000" y="4911963"/>
            <a:ext cx="54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1" idx="0"/>
            <a:endCxn id="3" idx="2"/>
          </p:cNvCxnSpPr>
          <p:nvPr/>
        </p:nvCxnSpPr>
        <p:spPr>
          <a:xfrm flipV="1">
            <a:off x="2316000" y="3291964"/>
            <a:ext cx="0" cy="8999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663797"/>
              </p:ext>
            </p:extLst>
          </p:nvPr>
        </p:nvGraphicFramePr>
        <p:xfrm>
          <a:off x="1109287" y="1264105"/>
          <a:ext cx="4402052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4156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6766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캐 릭 터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이 동</a:t>
            </a:r>
            <a:endParaRPr lang="ko-KR" altLang="en-US" sz="20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649651"/>
              </p:ext>
            </p:extLst>
          </p:nvPr>
        </p:nvGraphicFramePr>
        <p:xfrm>
          <a:off x="6100011" y="1282495"/>
          <a:ext cx="4877598" cy="5073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22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누르면 캐릭터가 왼쪽으로 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누르면 캐릭터가 오른쪽으로 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입력이 없다면 제자리에 서 있는다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48122" r="82673" b="38612"/>
          <a:stretch/>
        </p:blipFill>
        <p:spPr>
          <a:xfrm>
            <a:off x="1813492" y="1588153"/>
            <a:ext cx="704047" cy="7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1" t="48765" r="70167" b="38976"/>
          <a:stretch/>
        </p:blipFill>
        <p:spPr>
          <a:xfrm>
            <a:off x="4050907" y="1588153"/>
            <a:ext cx="761334" cy="720000"/>
          </a:xfrm>
          <a:prstGeom prst="rect">
            <a:avLst/>
          </a:prstGeom>
        </p:spPr>
      </p:pic>
      <p:sp>
        <p:nvSpPr>
          <p:cNvPr id="21" name="덧셈 기호 20"/>
          <p:cNvSpPr/>
          <p:nvPr/>
        </p:nvSpPr>
        <p:spPr>
          <a:xfrm>
            <a:off x="2966356" y="1607343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015844" y="6356350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이동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889" y="3122295"/>
            <a:ext cx="1800000" cy="24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65515" y="3122295"/>
            <a:ext cx="1800000" cy="240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2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469468"/>
              </p:ext>
            </p:extLst>
          </p:nvPr>
        </p:nvGraphicFramePr>
        <p:xfrm>
          <a:off x="1109287" y="1264105"/>
          <a:ext cx="4402051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1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4156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6766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캐 릭 터 </a:t>
            </a:r>
            <a:r>
              <a:rPr lang="en-US" altLang="ko-KR" sz="2000" dirty="0" smtClean="0"/>
              <a:t>- </a:t>
            </a:r>
            <a:r>
              <a:rPr lang="ko-KR" altLang="en-US" sz="2000" dirty="0"/>
              <a:t>점 </a:t>
            </a:r>
            <a:r>
              <a:rPr lang="ko-KR" altLang="en-US" sz="2000" dirty="0" err="1"/>
              <a:t>프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135944"/>
              </p:ext>
            </p:extLst>
          </p:nvPr>
        </p:nvGraphicFramePr>
        <p:xfrm>
          <a:off x="6100011" y="1282495"/>
          <a:ext cx="4877598" cy="5073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22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누르면 캐릭터가 점프를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 키를 누르는 도중에 점프를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도중에 시간 마법을 사용할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2050" name="Picture 2" descr="spaceb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" t="17833" r="8983" b="59271"/>
          <a:stretch/>
        </p:blipFill>
        <p:spPr bwMode="auto">
          <a:xfrm>
            <a:off x="1594310" y="1725392"/>
            <a:ext cx="3431999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10309" y="3098679"/>
            <a:ext cx="2400000" cy="180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15844" y="6356350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점프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8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09287" y="1264105"/>
          <a:ext cx="4402051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1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4156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6766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캐 릭 터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대 시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460172"/>
              </p:ext>
            </p:extLst>
          </p:nvPr>
        </p:nvGraphicFramePr>
        <p:xfrm>
          <a:off x="6100011" y="1282495"/>
          <a:ext cx="4877598" cy="5073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22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930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누르면 캐릭터가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바라보는 방향으로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대시를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930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 키를 누르는 도중에 대시를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930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대시를 사용하면 캐릭터 뒤로 보라색 잔상이 남는다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930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 거리는 캐릭터 두 개 정도며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0.1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걸린다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94035"/>
                  </a:ext>
                </a:extLst>
              </a:tr>
              <a:tr h="930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소모 코스트는 없다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17983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-1" b="4725"/>
          <a:stretch/>
        </p:blipFill>
        <p:spPr>
          <a:xfrm rot="5400000">
            <a:off x="3010307" y="3509393"/>
            <a:ext cx="2400000" cy="17149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52832" y="3466868"/>
            <a:ext cx="2400000" cy="180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shift key - Teacher Te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991" y="1666125"/>
            <a:ext cx="15766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15844" y="6356350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대쉬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0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09287" y="1264105"/>
          <a:ext cx="4402052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4156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6766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캐 릭 터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상 호 작 용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569537"/>
              </p:ext>
            </p:extLst>
          </p:nvPr>
        </p:nvGraphicFramePr>
        <p:xfrm>
          <a:off x="6100011" y="1282495"/>
          <a:ext cx="4877598" cy="5073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22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2325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상호작용이 가능한 대상에 캐릭터가 가까이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다가가면 해당 키가 활성화된다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2325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누르면 해당 대상과 상호작용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8" t="48428" r="63755" b="38306"/>
          <a:stretch/>
        </p:blipFill>
        <p:spPr>
          <a:xfrm>
            <a:off x="2958286" y="1588153"/>
            <a:ext cx="704047" cy="7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20532" y="3358137"/>
            <a:ext cx="240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00086" y="3358137"/>
            <a:ext cx="2400000" cy="18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8" t="48428" r="63755" b="38306"/>
          <a:stretch/>
        </p:blipFill>
        <p:spPr>
          <a:xfrm>
            <a:off x="2159390" y="2670174"/>
            <a:ext cx="704047" cy="720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015844" y="6356350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상호작용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9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09287" y="1264105"/>
          <a:ext cx="4402052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4156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6766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캐 릭 터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일 반 공 격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53885"/>
              </p:ext>
            </p:extLst>
          </p:nvPr>
        </p:nvGraphicFramePr>
        <p:xfrm>
          <a:off x="6100011" y="1282495"/>
          <a:ext cx="4877598" cy="5073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22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2325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활성화가 안된 상태에서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누르면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지팡이를 휘두르는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 공격을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2325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 공격으로 오브젝트를 부수거나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몬스터를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8" t="48428" r="63755" b="38306"/>
          <a:stretch/>
        </p:blipFill>
        <p:spPr>
          <a:xfrm>
            <a:off x="2958286" y="1588153"/>
            <a:ext cx="704047" cy="7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10309" y="3368531"/>
            <a:ext cx="2400000" cy="18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15844" y="6356350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일반 공격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89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165842"/>
              </p:ext>
            </p:extLst>
          </p:nvPr>
        </p:nvGraphicFramePr>
        <p:xfrm>
          <a:off x="1109287" y="1264105"/>
          <a:ext cx="4402052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4156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6766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메 뉴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190593"/>
              </p:ext>
            </p:extLst>
          </p:nvPr>
        </p:nvGraphicFramePr>
        <p:xfrm>
          <a:off x="6100011" y="1282495"/>
          <a:ext cx="4877598" cy="5073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22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TAB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누르면 원형의 메뉴 선택창이 나온다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마우스로 원하는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마우스를 가져가면 강조가 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가운데 명칭이 나온다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마우스의 왼쪽 키를 누르면 강조된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이동한다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1028" name="Picture 4" descr="https://img.taling.me/Content/Uploads/Blog/9e4fc5bcf8bea5069e4e467007aebe67be8f91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93" y="1641898"/>
            <a:ext cx="116671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3" y="1569432"/>
            <a:ext cx="844820" cy="844820"/>
          </a:xfrm>
          <a:prstGeom prst="rect">
            <a:avLst/>
          </a:prstGeom>
        </p:spPr>
      </p:pic>
      <p:sp>
        <p:nvSpPr>
          <p:cNvPr id="8" name="덧셈 기호 7"/>
          <p:cNvSpPr/>
          <p:nvPr/>
        </p:nvSpPr>
        <p:spPr>
          <a:xfrm>
            <a:off x="2230313" y="1624701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70313" y="3336506"/>
            <a:ext cx="2880000" cy="2160000"/>
          </a:xfrm>
          <a:prstGeom prst="rect">
            <a:avLst/>
          </a:prstGeom>
        </p:spPr>
      </p:pic>
      <p:sp>
        <p:nvSpPr>
          <p:cNvPr id="18" name="덧셈 기호 17"/>
          <p:cNvSpPr/>
          <p:nvPr/>
        </p:nvSpPr>
        <p:spPr>
          <a:xfrm>
            <a:off x="3674137" y="1624701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2"/>
          <a:stretch/>
        </p:blipFill>
        <p:spPr>
          <a:xfrm>
            <a:off x="4307418" y="1709581"/>
            <a:ext cx="1144318" cy="5706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552193" y="1745255"/>
            <a:ext cx="264911" cy="2802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015844" y="6356350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62529"/>
              </p:ext>
            </p:extLst>
          </p:nvPr>
        </p:nvGraphicFramePr>
        <p:xfrm>
          <a:off x="1109287" y="1264105"/>
          <a:ext cx="4402052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4156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6766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시 간 마 법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가 속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감 속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993252"/>
              </p:ext>
            </p:extLst>
          </p:nvPr>
        </p:nvGraphicFramePr>
        <p:xfrm>
          <a:off x="6100011" y="1282494"/>
          <a:ext cx="4877598" cy="5073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31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675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힘보다 시간 저항력이 약한 오브젝트를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대상으로 시간 마법을 사용할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675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W, S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시간의 배율을 조정한다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힘이 커질 수록 더 넓은 범위로 조정이 가능하다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675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시간 마법을 사용한다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사용하는 동안 시간의 힘을 계속 소모한다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  <a:tr h="8722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누르면 원래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 배율로 돌아온다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비활성화 시 회색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활성화 시 파란색으로 변한다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53384"/>
                  </a:ext>
                </a:extLst>
              </a:tr>
              <a:tr h="87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배율이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보다 큰 경우 모든 오브젝트의 시간이 빨라진다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그로 인하여 공격 및 피격 시 데미지 상승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 속도 증가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점프로 인한 이동 거리 증가 등의 효과를 볼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87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배율이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보다 작은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경우 모든 오브젝트의 시간이 느려진다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그로 인하여 공격 및 피격 시 데미지 감소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 속도 감소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점프로 인한 이동 거리 감소 등의 효과를 볼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29447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t="35662" r="79250" b="51072"/>
          <a:stretch/>
        </p:blipFill>
        <p:spPr>
          <a:xfrm>
            <a:off x="1249574" y="1588153"/>
            <a:ext cx="704047" cy="72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 t="48927" r="76249" b="38814"/>
          <a:stretch/>
        </p:blipFill>
        <p:spPr>
          <a:xfrm>
            <a:off x="2929646" y="1607343"/>
            <a:ext cx="761334" cy="720000"/>
          </a:xfrm>
          <a:prstGeom prst="rect">
            <a:avLst/>
          </a:prstGeom>
        </p:spPr>
      </p:pic>
      <p:sp>
        <p:nvSpPr>
          <p:cNvPr id="19" name="덧셈 기호 18"/>
          <p:cNvSpPr/>
          <p:nvPr/>
        </p:nvSpPr>
        <p:spPr>
          <a:xfrm>
            <a:off x="3854029" y="1607343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25491"/>
              </p:ext>
            </p:extLst>
          </p:nvPr>
        </p:nvGraphicFramePr>
        <p:xfrm>
          <a:off x="3032632" y="2991208"/>
          <a:ext cx="583623" cy="265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23">
                  <a:extLst>
                    <a:ext uri="{9D8B030D-6E8A-4147-A177-3AD203B41FA5}">
                      <a16:colId xmlns:a16="http://schemas.microsoft.com/office/drawing/2014/main" val="1203993904"/>
                    </a:ext>
                  </a:extLst>
                </a:gridCol>
              </a:tblGrid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1.6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612891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1.4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391889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51033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782083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0.6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370677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0.4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3593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36440" r="85413" b="51301"/>
          <a:stretch/>
        </p:blipFill>
        <p:spPr>
          <a:xfrm>
            <a:off x="4663674" y="1621625"/>
            <a:ext cx="761334" cy="720000"/>
          </a:xfrm>
          <a:prstGeom prst="rect">
            <a:avLst/>
          </a:prstGeom>
        </p:spPr>
      </p:pic>
      <p:sp>
        <p:nvSpPr>
          <p:cNvPr id="21" name="덧셈 기호 20"/>
          <p:cNvSpPr/>
          <p:nvPr/>
        </p:nvSpPr>
        <p:spPr>
          <a:xfrm>
            <a:off x="2083545" y="1607343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09287" y="1264105"/>
          <a:ext cx="4402052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4156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6766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시 간 마 법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정 지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008437"/>
              </p:ext>
            </p:extLst>
          </p:nvPr>
        </p:nvGraphicFramePr>
        <p:xfrm>
          <a:off x="6100011" y="1282495"/>
          <a:ext cx="4877598" cy="5073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22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775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힘보다 시간 저항력이 약한 오브젝트를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대상으로 시간 마법을 사용할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775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정지된 오브젝트의 색은 회색으로 물든다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775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정지 마법을 사용한다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사용하는 동안 시간의 힘을 계속 소모한다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  <a:tr h="11629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누르면 정지 마법이 풀린다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1629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정지한 물체는 고정된다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정지한 물체에 올라 탈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정지한 물체는 이동은 시킬 수 없다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29447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35629" r="73086" b="52112"/>
          <a:stretch/>
        </p:blipFill>
        <p:spPr>
          <a:xfrm>
            <a:off x="2929646" y="1607343"/>
            <a:ext cx="761334" cy="72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45599" y="3441847"/>
            <a:ext cx="2400000" cy="18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47000" b="43800"/>
          <a:stretch/>
        </p:blipFill>
        <p:spPr>
          <a:xfrm>
            <a:off x="1988907" y="5298708"/>
            <a:ext cx="2642812" cy="2431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15844" y="6356350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화살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4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히 스 토 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474174"/>
              </p:ext>
            </p:extLst>
          </p:nvPr>
        </p:nvGraphicFramePr>
        <p:xfrm>
          <a:off x="696000" y="1529397"/>
          <a:ext cx="10799999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3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808707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8218907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시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 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 경 내 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20.09.21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0.0.1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기본적인 목차 제작 및 방향 설정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20.09.23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0.0.2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컨셉 설정 및 세계관 설정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20.09.28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0.0.3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피드백 후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플랫포머에서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메트로배니아 컨셉 설정에 집중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20.10.01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0.1.1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키 설정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20.10.08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0.1.2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기존의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PPT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20.10.14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0.1.3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기본적인 시간 마법 정의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컨셉 아트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플레이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20.11.03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0.2.1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조작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20.11.04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0.2.1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조작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오브젝트 설정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플레이 화면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  <p:sp>
        <p:nvSpPr>
          <p:cNvPr id="11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수 정 사 항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20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63960"/>
              </p:ext>
            </p:extLst>
          </p:nvPr>
        </p:nvGraphicFramePr>
        <p:xfrm>
          <a:off x="1109287" y="1264105"/>
          <a:ext cx="4402052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4156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6766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시 간 마 법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준 비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043713"/>
              </p:ext>
            </p:extLst>
          </p:nvPr>
        </p:nvGraphicFramePr>
        <p:xfrm>
          <a:off x="6100011" y="1282495"/>
          <a:ext cx="4877598" cy="5073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22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마우스로 시간 마법을 사용하고 싶은 오브젝트에 가져간다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수 있으면 강조 표시된다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오른쪽 키를 누르면 시계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 나온다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시계가 나오면 주변은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블러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처리가 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시간이 멈춘다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4" y="1592954"/>
            <a:ext cx="844820" cy="844820"/>
          </a:xfrm>
          <a:prstGeom prst="rect">
            <a:avLst/>
          </a:prstGeom>
        </p:spPr>
      </p:pic>
      <p:sp>
        <p:nvSpPr>
          <p:cNvPr id="18" name="덧셈 기호 17"/>
          <p:cNvSpPr/>
          <p:nvPr/>
        </p:nvSpPr>
        <p:spPr>
          <a:xfrm>
            <a:off x="2938818" y="1627763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2"/>
          <a:stretch/>
        </p:blipFill>
        <p:spPr>
          <a:xfrm>
            <a:off x="3848891" y="1709581"/>
            <a:ext cx="1144318" cy="5706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523618" y="1755283"/>
            <a:ext cx="264911" cy="2802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b="10434"/>
          <a:stretch/>
        </p:blipFill>
        <p:spPr>
          <a:xfrm>
            <a:off x="1471988" y="3087357"/>
            <a:ext cx="3676650" cy="27299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15844" y="6356350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시계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5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09287" y="1264105"/>
          <a:ext cx="4402052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4156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6766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조 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시 간 마 법 </a:t>
            </a:r>
            <a:r>
              <a:rPr lang="en-US" altLang="ko-KR" sz="2000" dirty="0" smtClean="0"/>
              <a:t>-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회 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미 래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499977"/>
              </p:ext>
            </p:extLst>
          </p:nvPr>
        </p:nvGraphicFramePr>
        <p:xfrm>
          <a:off x="6100011" y="1282495"/>
          <a:ext cx="4877598" cy="5073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22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마우스를 시계에 가져가면 강조 표시가 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힘이 클 수록 더 많은 조정이 가능하다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마우스의 왼쪽 키를 누르고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왼쪽으로 드래그하면 분침이 거꾸로 돌아간다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돌아간 만큼 해당 오브젝트의 시간이 회귀한다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550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마우스의 왼쪽 키를 누르고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오른쪽으로 드래그하면 분침이 빠르게 돌아간다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돌아간 만큼 해당 오브젝트의 시간이 가속한다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4" y="1592954"/>
            <a:ext cx="844820" cy="844820"/>
          </a:xfrm>
          <a:prstGeom prst="rect">
            <a:avLst/>
          </a:prstGeom>
        </p:spPr>
      </p:pic>
      <p:sp>
        <p:nvSpPr>
          <p:cNvPr id="18" name="덧셈 기호 17"/>
          <p:cNvSpPr/>
          <p:nvPr/>
        </p:nvSpPr>
        <p:spPr>
          <a:xfrm>
            <a:off x="2938818" y="1627763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2"/>
          <a:stretch/>
        </p:blipFill>
        <p:spPr>
          <a:xfrm>
            <a:off x="3848891" y="1709581"/>
            <a:ext cx="1144318" cy="5706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019198" y="1735065"/>
            <a:ext cx="264911" cy="2802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2296" r="13352" b="10434"/>
          <a:stretch/>
        </p:blipFill>
        <p:spPr>
          <a:xfrm>
            <a:off x="1924050" y="3087357"/>
            <a:ext cx="2733675" cy="27299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3228" t="15271" r="88223" b="31290"/>
          <a:stretch/>
        </p:blipFill>
        <p:spPr>
          <a:xfrm>
            <a:off x="3239063" y="3643091"/>
            <a:ext cx="142500" cy="73840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86648" t="24021" r="1694" b="39103"/>
          <a:stretch/>
        </p:blipFill>
        <p:spPr>
          <a:xfrm rot="5400000" flipH="1">
            <a:off x="3583008" y="4287545"/>
            <a:ext cx="143972" cy="3775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15844" y="6356350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시계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0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65207"/>
              </p:ext>
            </p:extLst>
          </p:nvPr>
        </p:nvGraphicFramePr>
        <p:xfrm>
          <a:off x="1109287" y="1264105"/>
          <a:ext cx="4402052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026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  <a:gridCol w="2201026">
                  <a:extLst>
                    <a:ext uri="{9D8B030D-6E8A-4147-A177-3AD203B41FA5}">
                      <a16:colId xmlns:a16="http://schemas.microsoft.com/office/drawing/2014/main" val="886984166"/>
                    </a:ext>
                  </a:extLst>
                </a:gridCol>
              </a:tblGrid>
              <a:tr h="169741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16974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424778"/>
                  </a:ext>
                </a:extLst>
              </a:tr>
              <a:tr h="169741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96923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오 </a:t>
            </a:r>
            <a:r>
              <a:rPr lang="ko-KR" altLang="en-US" sz="2000" dirty="0" err="1" smtClean="0"/>
              <a:t>브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젝</a:t>
            </a:r>
            <a:r>
              <a:rPr lang="ko-KR" altLang="en-US" sz="2000" dirty="0" smtClean="0"/>
              <a:t> 트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 간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97366"/>
              </p:ext>
            </p:extLst>
          </p:nvPr>
        </p:nvGraphicFramePr>
        <p:xfrm>
          <a:off x="6100011" y="1282494"/>
          <a:ext cx="4877598" cy="5073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31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47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시간은 시계로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탄생을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죽음을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시로 표시한다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5476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0~3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시는 유아기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3~6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시는 청년기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6~9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시는 중년기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9~12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시는 노년기를 가리킨다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1547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단계에 따라 오브젝트의 강도와 크기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형태가 달라진다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28" y="4943815"/>
            <a:ext cx="1080000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65" y="3152945"/>
            <a:ext cx="833729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68337" t="17619" r="3691" b="26190"/>
          <a:stretch/>
        </p:blipFill>
        <p:spPr>
          <a:xfrm>
            <a:off x="1774264" y="1538245"/>
            <a:ext cx="823729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12296" r="13352" b="10434"/>
          <a:stretch/>
        </p:blipFill>
        <p:spPr>
          <a:xfrm>
            <a:off x="3691056" y="3141690"/>
            <a:ext cx="1338919" cy="133707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3228" t="15271" r="88223" b="31290"/>
          <a:stretch/>
        </p:blipFill>
        <p:spPr>
          <a:xfrm>
            <a:off x="4335133" y="3413881"/>
            <a:ext cx="69795" cy="36166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l="12296" r="13352" b="10434"/>
          <a:stretch/>
        </p:blipFill>
        <p:spPr>
          <a:xfrm>
            <a:off x="3691056" y="1409707"/>
            <a:ext cx="1338919" cy="133707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3228" t="15271" r="88223" b="31290"/>
          <a:stretch/>
        </p:blipFill>
        <p:spPr>
          <a:xfrm>
            <a:off x="4335133" y="1681898"/>
            <a:ext cx="69795" cy="36166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rcRect l="86648" t="24021" r="1694" b="39103"/>
          <a:stretch/>
        </p:blipFill>
        <p:spPr>
          <a:xfrm rot="18325333" flipV="1">
            <a:off x="4484696" y="3812412"/>
            <a:ext cx="92947" cy="2437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l="12296" r="13352" b="10434"/>
          <a:stretch/>
        </p:blipFill>
        <p:spPr>
          <a:xfrm>
            <a:off x="3691056" y="4815277"/>
            <a:ext cx="1338919" cy="133707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rcRect l="3228" t="15271" r="88223" b="31290"/>
          <a:stretch/>
        </p:blipFill>
        <p:spPr>
          <a:xfrm>
            <a:off x="4335133" y="5087468"/>
            <a:ext cx="69795" cy="3616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rcRect l="86648" t="24021" r="1694" b="39103"/>
          <a:stretch/>
        </p:blipFill>
        <p:spPr>
          <a:xfrm rot="16200000">
            <a:off x="4148047" y="5413891"/>
            <a:ext cx="70516" cy="1849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l="86648" t="24021" r="1694" b="39103"/>
          <a:stretch/>
        </p:blipFill>
        <p:spPr>
          <a:xfrm rot="3274667">
            <a:off x="4484696" y="1851828"/>
            <a:ext cx="92947" cy="24372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015844" y="6356350"/>
            <a:ext cx="1495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시계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70363" y="6356350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나무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15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76492"/>
              </p:ext>
            </p:extLst>
          </p:nvPr>
        </p:nvGraphicFramePr>
        <p:xfrm>
          <a:off x="1109287" y="1264105"/>
          <a:ext cx="4402052" cy="50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026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  <a:gridCol w="2201026">
                  <a:extLst>
                    <a:ext uri="{9D8B030D-6E8A-4147-A177-3AD203B41FA5}">
                      <a16:colId xmlns:a16="http://schemas.microsoft.com/office/drawing/2014/main" val="886984166"/>
                    </a:ext>
                  </a:extLst>
                </a:gridCol>
              </a:tblGrid>
              <a:tr h="1697415"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16974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424778"/>
                  </a:ext>
                </a:extLst>
              </a:tr>
              <a:tr h="169741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96923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오 </a:t>
            </a:r>
            <a:r>
              <a:rPr lang="ko-KR" altLang="en-US" sz="2000" dirty="0" err="1" smtClean="0"/>
              <a:t>브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젝</a:t>
            </a:r>
            <a:r>
              <a:rPr lang="ko-KR" altLang="en-US" sz="2000" dirty="0" smtClean="0"/>
              <a:t> 트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 간 저 항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501750"/>
              </p:ext>
            </p:extLst>
          </p:nvPr>
        </p:nvGraphicFramePr>
        <p:xfrm>
          <a:off x="6100011" y="1282494"/>
          <a:ext cx="4877598" cy="5073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31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547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오브젝트는 시간 저항을 갖는다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5476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저항보다 시간의 힘이 약하면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무시한다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1547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격이 높을 수록 시간 저항이 높다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여기서 격이 높다는 것은 수명이 길고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강도가 높으며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움직임이 많고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크기가 큰 것을 말한다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63" y="1538245"/>
            <a:ext cx="833729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4" t="2143" r="-384" b="55357"/>
          <a:stretch/>
        </p:blipFill>
        <p:spPr>
          <a:xfrm>
            <a:off x="1202933" y="5005191"/>
            <a:ext cx="1966387" cy="90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t="47000" b="43800"/>
          <a:stretch/>
        </p:blipFill>
        <p:spPr>
          <a:xfrm>
            <a:off x="1249305" y="3756325"/>
            <a:ext cx="1873642" cy="1723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17520" y="4355608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화살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72923" y="2720714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나무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17520" y="6110128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바위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 임 플 레 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24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08481"/>
              </p:ext>
            </p:extLst>
          </p:nvPr>
        </p:nvGraphicFramePr>
        <p:xfrm>
          <a:off x="696000" y="1529397"/>
          <a:ext cx="10800000" cy="4357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9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9791025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7535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76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은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획득 시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횟수와 능력 범위가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증가한다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회귀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기존의 회귀로는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못 본 형태를 볼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사용하여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다리를 고친 후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새로운 지역으로 이동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455089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정지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기존의 정지로는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정지시킬 수 없던 오브젝트도 정지시킬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폭포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사용하여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폭포를 멈춘 후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폭포 뒤 동굴로 이동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60299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기존의 가속보다 빠르게 가속 시킬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반대편과 거리가 있는 절벽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캐릭터에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사용하여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속도를 높인 후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점프하여 건너편으로 이동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607437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마법은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중복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해서 사용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바위에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정지를 사용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캐릭터가 바위에 올라간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회귀를 사용하여 위로 상승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]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마법이 적용된 오브젝트에 공격을 하여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이동을 제어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날아가던 화살에 정지를 사용 후 공격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정지가 해제된 후 날아가지 않고 떨어진다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sp>
        <p:nvSpPr>
          <p:cNvPr id="11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/>
              <a:t>시 간 마 </a:t>
            </a:r>
            <a:r>
              <a:rPr lang="ko-KR" altLang="en-US" sz="2000" dirty="0" smtClean="0"/>
              <a:t>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20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980854"/>
              </p:ext>
            </p:extLst>
          </p:nvPr>
        </p:nvGraphicFramePr>
        <p:xfrm>
          <a:off x="2134275" y="1360441"/>
          <a:ext cx="832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68000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32080" marR="132080" marT="66040" marB="66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2132013" y="1360441"/>
            <a:ext cx="8322262" cy="46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77000"/>
                </a:schemeClr>
              </a:gs>
              <a:gs pos="78000">
                <a:schemeClr val="bg1">
                  <a:lumMod val="75000"/>
                </a:schemeClr>
              </a:gs>
              <a:gs pos="100000">
                <a:schemeClr val="bg1">
                  <a:lumMod val="50000"/>
                  <a:alpha val="8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785930" y="4487937"/>
            <a:ext cx="289050" cy="15525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/>
          <p:nvPr/>
        </p:nvCxnSpPr>
        <p:spPr>
          <a:xfrm rot="5400000">
            <a:off x="937733" y="2222936"/>
            <a:ext cx="2001884" cy="391198"/>
          </a:xfrm>
          <a:prstGeom prst="bentConnector3">
            <a:avLst>
              <a:gd name="adj1" fmla="val -233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/>
          <p:nvPr/>
        </p:nvCxnSpPr>
        <p:spPr>
          <a:xfrm>
            <a:off x="2132013" y="6040441"/>
            <a:ext cx="3640137" cy="220666"/>
          </a:xfrm>
          <a:prstGeom prst="bentConnector3">
            <a:avLst>
              <a:gd name="adj1" fmla="val -2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 임 플 레 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게 임 플 레 이   화 면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558012" y="3533775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5500" y="6076441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V="1">
            <a:off x="887928" y="4815406"/>
            <a:ext cx="2080184" cy="369886"/>
          </a:xfrm>
          <a:prstGeom prst="bentConnector3">
            <a:avLst>
              <a:gd name="adj1" fmla="val 100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rot="10800000" flipV="1">
            <a:off x="6326275" y="6040441"/>
            <a:ext cx="4128000" cy="220666"/>
          </a:xfrm>
          <a:prstGeom prst="bentConnector3">
            <a:avLst>
              <a:gd name="adj1" fmla="val 39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5876925" y="54483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도넛 25"/>
          <p:cNvSpPr/>
          <p:nvPr/>
        </p:nvSpPr>
        <p:spPr>
          <a:xfrm>
            <a:off x="5786275" y="5340774"/>
            <a:ext cx="540000" cy="540000"/>
          </a:xfrm>
          <a:prstGeom prst="don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타원형 설명선 34"/>
          <p:cNvSpPr/>
          <p:nvPr/>
        </p:nvSpPr>
        <p:spPr>
          <a:xfrm>
            <a:off x="5876925" y="4801323"/>
            <a:ext cx="1216331" cy="496867"/>
          </a:xfrm>
          <a:prstGeom prst="wedgeEllipseCallout">
            <a:avLst>
              <a:gd name="adj1" fmla="val -26824"/>
              <a:gd name="adj2" fmla="val 7539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힘</a:t>
            </a:r>
            <a:endParaRPr lang="en-US" altLang="ko-KR" sz="10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레벨</a:t>
            </a:r>
            <a:r>
              <a:rPr lang="en-US" altLang="ko-KR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남은 양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하트 35"/>
          <p:cNvSpPr/>
          <p:nvPr/>
        </p:nvSpPr>
        <p:spPr>
          <a:xfrm>
            <a:off x="5505619" y="5520774"/>
            <a:ext cx="180000" cy="180000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형 설명선 38"/>
          <p:cNvSpPr/>
          <p:nvPr/>
        </p:nvSpPr>
        <p:spPr>
          <a:xfrm>
            <a:off x="4103669" y="5112282"/>
            <a:ext cx="827802" cy="318828"/>
          </a:xfrm>
          <a:prstGeom prst="wedgeEllipseCallout">
            <a:avLst>
              <a:gd name="adj1" fmla="val 26216"/>
              <a:gd name="adj2" fmla="val 625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남은 </a:t>
            </a:r>
            <a:r>
              <a:rPr lang="en-US" altLang="ko-KR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64969" y="1533525"/>
            <a:ext cx="1782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11:22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해 40"/>
          <p:cNvSpPr/>
          <p:nvPr/>
        </p:nvSpPr>
        <p:spPr>
          <a:xfrm>
            <a:off x="5180163" y="1485930"/>
            <a:ext cx="523587" cy="495300"/>
          </a:xfrm>
          <a:prstGeom prst="sun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형 설명선 41"/>
          <p:cNvSpPr/>
          <p:nvPr/>
        </p:nvSpPr>
        <p:spPr>
          <a:xfrm>
            <a:off x="6505693" y="1413145"/>
            <a:ext cx="1364360" cy="347692"/>
          </a:xfrm>
          <a:prstGeom prst="wedgeEllipseCallout">
            <a:avLst>
              <a:gd name="adj1" fmla="val -53162"/>
              <a:gd name="adj2" fmla="val 3082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 시간</a:t>
            </a:r>
            <a:r>
              <a:rPr lang="en-US" altLang="ko-KR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54635" y="3738075"/>
            <a:ext cx="720000" cy="540000"/>
          </a:xfrm>
          <a:prstGeom prst="rect">
            <a:avLst/>
          </a:prstGeom>
        </p:spPr>
      </p:pic>
      <p:sp>
        <p:nvSpPr>
          <p:cNvPr id="44" name="하트 43"/>
          <p:cNvSpPr/>
          <p:nvPr/>
        </p:nvSpPr>
        <p:spPr>
          <a:xfrm>
            <a:off x="5275291" y="5520774"/>
            <a:ext cx="180000" cy="180000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하트 44"/>
          <p:cNvSpPr/>
          <p:nvPr/>
        </p:nvSpPr>
        <p:spPr>
          <a:xfrm>
            <a:off x="5044963" y="5520774"/>
            <a:ext cx="180000" cy="180000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하트 45"/>
          <p:cNvSpPr/>
          <p:nvPr/>
        </p:nvSpPr>
        <p:spPr>
          <a:xfrm>
            <a:off x="4814635" y="5520774"/>
            <a:ext cx="180000" cy="180000"/>
          </a:xfrm>
          <a:prstGeom prst="hear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132013" y="4253610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47000" b="43800"/>
          <a:stretch/>
        </p:blipFill>
        <p:spPr>
          <a:xfrm flipH="1">
            <a:off x="6986845" y="4167091"/>
            <a:ext cx="782609" cy="72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47000" b="43800"/>
          <a:stretch/>
        </p:blipFill>
        <p:spPr>
          <a:xfrm flipH="1">
            <a:off x="5683675" y="4018801"/>
            <a:ext cx="782609" cy="72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47000" b="43800"/>
          <a:stretch/>
        </p:blipFill>
        <p:spPr>
          <a:xfrm flipH="1">
            <a:off x="6191101" y="3759452"/>
            <a:ext cx="782609" cy="72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3" name="직사각형 52"/>
          <p:cNvSpPr/>
          <p:nvPr/>
        </p:nvSpPr>
        <p:spPr>
          <a:xfrm>
            <a:off x="6510963" y="3035002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122863" y="2379356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형 설명선 55"/>
          <p:cNvSpPr/>
          <p:nvPr/>
        </p:nvSpPr>
        <p:spPr>
          <a:xfrm>
            <a:off x="10685586" y="1306003"/>
            <a:ext cx="1266825" cy="561975"/>
          </a:xfrm>
          <a:prstGeom prst="wedgeEllipseCallout">
            <a:avLst>
              <a:gd name="adj1" fmla="val -58747"/>
              <a:gd name="adj2" fmla="val 2860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 사용</a:t>
            </a:r>
            <a:endParaRPr lang="en-US" altLang="ko-KR" sz="10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</a:t>
            </a:r>
            <a:r>
              <a:rPr lang="ko-KR" altLang="en-US" sz="10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블러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타원형 설명선 56"/>
          <p:cNvSpPr/>
          <p:nvPr/>
        </p:nvSpPr>
        <p:spPr>
          <a:xfrm>
            <a:off x="7362647" y="3428363"/>
            <a:ext cx="1513273" cy="538650"/>
          </a:xfrm>
          <a:prstGeom prst="wedgeEllipseCallout">
            <a:avLst>
              <a:gd name="adj1" fmla="val -68521"/>
              <a:gd name="adj2" fmla="val 1165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 마법 사용으로 색 흐려짐</a:t>
            </a:r>
            <a:r>
              <a:rPr lang="en-US" altLang="ko-KR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58" name="타원형 설명선 57"/>
          <p:cNvSpPr/>
          <p:nvPr/>
        </p:nvSpPr>
        <p:spPr>
          <a:xfrm>
            <a:off x="3213947" y="3143249"/>
            <a:ext cx="1822645" cy="364103"/>
          </a:xfrm>
          <a:prstGeom prst="wedgeEllipseCallout">
            <a:avLst>
              <a:gd name="adj1" fmla="val 34076"/>
              <a:gd name="adj2" fmla="val 6823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정지된 화살 밟고 돌파</a:t>
            </a:r>
            <a:endParaRPr lang="en-US" altLang="ko-KR" sz="10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rcRect l="384" t="2143" r="-384" b="55357"/>
          <a:stretch/>
        </p:blipFill>
        <p:spPr>
          <a:xfrm>
            <a:off x="8488060" y="4933975"/>
            <a:ext cx="1966387" cy="900000"/>
          </a:xfrm>
          <a:prstGeom prst="rect">
            <a:avLst/>
          </a:prstGeom>
        </p:spPr>
      </p:pic>
      <p:sp>
        <p:nvSpPr>
          <p:cNvPr id="60" name="타원형 설명선 59"/>
          <p:cNvSpPr/>
          <p:nvPr/>
        </p:nvSpPr>
        <p:spPr>
          <a:xfrm>
            <a:off x="8875920" y="4183894"/>
            <a:ext cx="1513273" cy="538650"/>
          </a:xfrm>
          <a:prstGeom prst="wedgeEllipseCallout">
            <a:avLst>
              <a:gd name="adj1" fmla="val -23831"/>
              <a:gd name="adj2" fmla="val 753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저항이 높아서</a:t>
            </a:r>
            <a:endParaRPr lang="en-US" altLang="ko-KR" sz="10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 무시 </a:t>
            </a:r>
            <a:endParaRPr lang="en-US" altLang="ko-KR" sz="10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5693" y="5804018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498765" y="5511055"/>
            <a:ext cx="540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1.2x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타원형 설명선 63"/>
          <p:cNvSpPr/>
          <p:nvPr/>
        </p:nvSpPr>
        <p:spPr>
          <a:xfrm>
            <a:off x="7162800" y="5219700"/>
            <a:ext cx="894547" cy="318723"/>
          </a:xfrm>
          <a:prstGeom prst="wedgeEllipseCallout">
            <a:avLst>
              <a:gd name="adj1" fmla="val -55739"/>
              <a:gd name="adj2" fmla="val 4894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가속</a:t>
            </a:r>
            <a:endParaRPr lang="en-US" altLang="ko-KR" sz="10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비활성화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9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 기  및  코 멘 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26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192602"/>
              </p:ext>
            </p:extLst>
          </p:nvPr>
        </p:nvGraphicFramePr>
        <p:xfrm>
          <a:off x="696000" y="1529397"/>
          <a:ext cx="10801186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593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540059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후 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 멘 트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29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것은 많은 것 같은데 결과물을 보면 별로 없는 듯 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플레이를 한 화면에 담아보려고 했지만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마법이 정지와 회귀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미래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감속을 한꺼번에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보여줄 수가 없었다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저번에 지적 받았던 조작을 좀 더 구체화 하였다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또한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시나리오에 고유 명칭을 부여하였다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정지를 사용하는 경우의 게임 화면을 보여주었다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사진의 크기가 커서 용량이 갑자기 커졌다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메뉴에 해당하는 세부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하지 못하였다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73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77079"/>
              </p:ext>
            </p:extLst>
          </p:nvPr>
        </p:nvGraphicFramePr>
        <p:xfrm>
          <a:off x="696000" y="1338897"/>
          <a:ext cx="10799999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3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98919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803842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 번호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마녀 타이틀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https://www.pinterest.co.kr/pin/599119556655695350/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다크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워터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https://www.tumblbug.com/darkwater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오리와 도깨비불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https://namu.wiki/w/Ori%20and%20the%20Will%20of%20the%20Wisps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https://www.pinterest.co.kr/pin/601582462711626479/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마녀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https://m.blog.naver.com/dolcemocha/220651617743?view=img_1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 ~ 12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자체 제작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https://www.pinterest.co.kr/pin/684054630896872911/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14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https://www.pinterest.co.kr/pin/2111131066240038/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https://www.pinterest.co.kr/search/pins/?q=%EB%82%98%EB%AC%B4&amp;rs=typed&amp;term_meta[]=%EB%82%98%EB%AC%B4%7Ctyped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 고 문 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45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히 스 토 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556502"/>
              </p:ext>
            </p:extLst>
          </p:nvPr>
        </p:nvGraphicFramePr>
        <p:xfrm>
          <a:off x="696000" y="1529397"/>
          <a:ext cx="10799999" cy="4651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34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2755232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73271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3732710">
                  <a:extLst>
                    <a:ext uri="{9D8B030D-6E8A-4147-A177-3AD203B41FA5}">
                      <a16:colId xmlns:a16="http://schemas.microsoft.com/office/drawing/2014/main" val="961487933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시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 존 계 획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 경 계 획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교 수 코 멘 트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52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컨셉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액션과 메트로배니아 둘 다 하면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이도저도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아니게 될 것이다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사용하는 메트로배니아에 좀 더 집중해봐라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52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시나리오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기초 시나리오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스킬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조작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작성 시 나만의 단어나 중의적인 표현을 사용하는 것이 좋다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조작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설명이 부실하다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중요한 것 강조를 좀 더 확실히 해라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8521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조작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UI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11634"/>
                  </a:ext>
                </a:extLst>
              </a:tr>
              <a:tr h="8521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3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설계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8521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레벨 디자인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sp>
        <p:nvSpPr>
          <p:cNvPr id="11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수 정 사 항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9228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집필 방향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외적 사항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조작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목 차</a:t>
            </a:r>
            <a:endParaRPr lang="ko-KR" altLang="en-US" sz="20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lain" startAt="5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게임플레이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lain" startAt="5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 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코멘트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Font typeface="Arial" panose="020B0604020202020204" pitchFamily="34" charset="0"/>
              <a:buAutoNum type="arabicPlain" startAt="5"/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Font typeface="Arial" panose="020B0604020202020204" pitchFamily="34" charset="0"/>
              <a:buAutoNum type="arabicPlain" startAt="5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40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 고 사 </a:t>
            </a:r>
            <a:r>
              <a:rPr lang="ko-KR" altLang="en-US" dirty="0"/>
              <a:t>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endParaRPr lang="ko-KR" altLang="en-US" sz="20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07550"/>
              </p:ext>
            </p:extLst>
          </p:nvPr>
        </p:nvGraphicFramePr>
        <p:xfrm>
          <a:off x="696000" y="1529397"/>
          <a:ext cx="108000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768600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 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 고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참고한 게임 플레이 영상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주소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다크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워터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https://www.youtube.com/watch?v=h-WGECZ3lSQ&amp;feature=youtu.be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여우와 도깨비불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https://www.youtube.com/watch?v=kd0zbNw1VOg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81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 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문서는 배달의 민족 폰트를 사용 중 입니다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https://www.woowahan.com/#/fonts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사양은 오리와 도깨비불 사양입니다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https://store.steampowered.com/app/1057090/Ori_and_the_Will_of_the_Wisps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3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248264"/>
              </p:ext>
            </p:extLst>
          </p:nvPr>
        </p:nvGraphicFramePr>
        <p:xfrm>
          <a:off x="696000" y="1529397"/>
          <a:ext cx="10799999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3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3960990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506662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시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 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 경 내 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954550">
                <a:tc>
                  <a:txBody>
                    <a:bodyPr/>
                    <a:lstStyle/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600" dirty="0" err="1" smtClean="0"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다크</a:t>
                      </a:r>
                      <a:r>
                        <a:rPr lang="ko-KR" altLang="en-US" sz="1600" dirty="0" smtClean="0"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워터</a:t>
                      </a:r>
                      <a:endParaRPr lang="en-US" altLang="ko-KR" sz="1600" dirty="0" smtClean="0">
                        <a:solidFill>
                          <a:prstClr val="black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en-US" altLang="ko-KR" sz="1600" baseline="0" dirty="0" smtClean="0"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Dark Water &gt;</a:t>
                      </a:r>
                      <a:endParaRPr lang="en-US" altLang="ko-KR" sz="1600" dirty="0">
                        <a:solidFill>
                          <a:prstClr val="black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STOVE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인디에서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데모게임으로 런칭한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마을의 저주를 풀기 위하여 모험을 떠나는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플랫포머 게임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9745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오리와 도깨비불</a:t>
                      </a:r>
                      <a:endParaRPr lang="en-US" altLang="ko-KR" sz="1600" b="0" dirty="0" smtClean="0">
                        <a:solidFill>
                          <a:prstClr val="black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Ori and the Will of the Wisps &gt;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 스튜디오에서 개발한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오리의 진정한 운명을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찾아가는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메트로배니아 플랫포머 게임</a:t>
                      </a:r>
                    </a:p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 고 게 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074" name="Picture 2" descr="https://post-phinf.pstatic.net/MjAxODA2MTZfMjU4/MDAxNTI5MDg1Mjg0NTI2.KnlDoq5APMzUw5-Leef9PX82ok2o5XJTswJFKnLJqjog.PR7EGu0rJXBPFPmLjQrdAiPN2ZZXM3Xm24rp5dB5D9Yg.JPEG/066926.jpg?type=w12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" b="-577"/>
          <a:stretch/>
        </p:blipFill>
        <p:spPr bwMode="auto">
          <a:xfrm>
            <a:off x="2855999" y="3927433"/>
            <a:ext cx="324000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99" y="2024459"/>
            <a:ext cx="3240000" cy="1693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2782" y="3679871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1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다크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워터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6582" y="5658329"/>
            <a:ext cx="1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오리와 도깨비불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416000" y="4662250"/>
            <a:ext cx="936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과거로 시간을 돌리기 위한 마녀의 모험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16000" y="2539672"/>
            <a:ext cx="936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시간의 특성을 활용한 </a:t>
            </a:r>
            <a:r>
              <a:rPr lang="en-US" altLang="ko-KR" sz="2800" dirty="0" smtClean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3D </a:t>
            </a:r>
            <a:r>
              <a:rPr lang="ko-KR" altLang="en-US" sz="2800" dirty="0" smtClean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메트로배니아 플랫포머 </a:t>
            </a:r>
            <a:r>
              <a:rPr lang="ko-KR" altLang="en-US" sz="280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게임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 획 서  집 필  방 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기획 컨셉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게임 컨셉</a:t>
            </a:r>
            <a:endParaRPr lang="ko-KR" altLang="en-US" sz="2000" dirty="0"/>
          </a:p>
        </p:txBody>
      </p:sp>
      <p:sp>
        <p:nvSpPr>
          <p:cNvPr id="23" name="직사각형 22"/>
          <p:cNvSpPr/>
          <p:nvPr/>
        </p:nvSpPr>
        <p:spPr>
          <a:xfrm>
            <a:off x="1416000" y="1999344"/>
            <a:ext cx="2129300" cy="54032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기획 컨셉</a:t>
            </a:r>
            <a:endParaRPr lang="ko-KR" altLang="en-US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16000" y="4121922"/>
            <a:ext cx="2129300" cy="54032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컨셉</a:t>
            </a:r>
            <a:endParaRPr lang="ko-KR" altLang="en-US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0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 외 적  사 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13713"/>
              </p:ext>
            </p:extLst>
          </p:nvPr>
        </p:nvGraphicFramePr>
        <p:xfrm>
          <a:off x="1416000" y="1989975"/>
          <a:ext cx="936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39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7699601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8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메트로배니아 플랫포머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1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PC, 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콘솔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1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이용가능</a:t>
                      </a:r>
                      <a:r>
                        <a:rPr lang="ko-KR" altLang="en-US" sz="20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연력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 이상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81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~ 30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 전체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</a:tbl>
          </a:graphicData>
        </a:graphic>
      </p:graphicFrame>
      <p:sp>
        <p:nvSpPr>
          <p:cNvPr id="16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2000" dirty="0" smtClean="0"/>
              <a:t>유저 설정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423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953561"/>
              </p:ext>
            </p:extLst>
          </p:nvPr>
        </p:nvGraphicFramePr>
        <p:xfrm>
          <a:off x="696000" y="1533931"/>
          <a:ext cx="10799999" cy="4483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003">
                  <a:extLst>
                    <a:ext uri="{9D8B030D-6E8A-4147-A177-3AD203B41FA5}">
                      <a16:colId xmlns:a16="http://schemas.microsoft.com/office/drawing/2014/main" val="141318441"/>
                    </a:ext>
                  </a:extLst>
                </a:gridCol>
                <a:gridCol w="4681498">
                  <a:extLst>
                    <a:ext uri="{9D8B030D-6E8A-4147-A177-3AD203B41FA5}">
                      <a16:colId xmlns:a16="http://schemas.microsoft.com/office/drawing/2014/main" val="589615167"/>
                    </a:ext>
                  </a:extLst>
                </a:gridCol>
                <a:gridCol w="4681498">
                  <a:extLst>
                    <a:ext uri="{9D8B030D-6E8A-4147-A177-3AD203B41FA5}">
                      <a16:colId xmlns:a16="http://schemas.microsoft.com/office/drawing/2014/main" val="2620936109"/>
                    </a:ext>
                  </a:extLst>
                </a:gridCol>
              </a:tblGrid>
              <a:tr h="640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권장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9138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운영체제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Windows 10 Version 18362.0 or higher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Windows 10 Version 18362.0 or higher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12426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프로세서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t-IT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AMD Athlon X4 | Intel Core i5 4460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AMD Ryzen 3 | Intel i5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Skylake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461384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메모리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8 GB RAM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8 GB RAM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301103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그래픽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 Nvidia GTX 950 | AMD R7 370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Nvidia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 GTX 970 | AMD RX 570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740223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DirectX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버전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버전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682815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저장공간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20 GB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사용 가능 공간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20 GB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사용 가능 공간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49154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 임  외 적  사 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52" y="719076"/>
            <a:ext cx="3790539" cy="29746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2000" dirty="0" smtClean="0"/>
              <a:t>PC </a:t>
            </a:r>
            <a:r>
              <a:rPr lang="ko-KR" altLang="en-US" sz="2000" dirty="0" smtClean="0"/>
              <a:t>사양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5113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1806</Words>
  <Application>Microsoft Office PowerPoint</Application>
  <PresentationFormat>와이드스크린</PresentationFormat>
  <Paragraphs>411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배달의민족 도현</vt:lpstr>
      <vt:lpstr>배달의민족 연성</vt:lpstr>
      <vt:lpstr>배달의민족 주아</vt:lpstr>
      <vt:lpstr>배달의민족 한나는 열한살</vt:lpstr>
      <vt:lpstr>Arial</vt:lpstr>
      <vt:lpstr>Office 테마</vt:lpstr>
      <vt:lpstr>시간의 마녀  &lt; Witch of Time &gt;</vt:lpstr>
      <vt:lpstr>히 스 토 리</vt:lpstr>
      <vt:lpstr>히 스 토 리</vt:lpstr>
      <vt:lpstr>I N D E X</vt:lpstr>
      <vt:lpstr>참 고 사 항</vt:lpstr>
      <vt:lpstr>참 고 게 임</vt:lpstr>
      <vt:lpstr>기 획 서  집 필  방 향</vt:lpstr>
      <vt:lpstr>게 임  외 적  사 항</vt:lpstr>
      <vt:lpstr>게 임  외 적  사 항</vt:lpstr>
      <vt:lpstr>게 임 소 개</vt:lpstr>
      <vt:lpstr>게 임 소 개</vt:lpstr>
      <vt:lpstr>게 임 조 작</vt:lpstr>
      <vt:lpstr>게 임 조 작</vt:lpstr>
      <vt:lpstr>게 임 조 작</vt:lpstr>
      <vt:lpstr>게 임 조 작</vt:lpstr>
      <vt:lpstr>게 임 조 작</vt:lpstr>
      <vt:lpstr>게 임 조 작</vt:lpstr>
      <vt:lpstr>게 임 조 작</vt:lpstr>
      <vt:lpstr>게 임 조 작</vt:lpstr>
      <vt:lpstr>게 임 조 작</vt:lpstr>
      <vt:lpstr>게 임 조 작</vt:lpstr>
      <vt:lpstr>게 임 플 레 이</vt:lpstr>
      <vt:lpstr>게 임 플 레 이</vt:lpstr>
      <vt:lpstr>게 임 플 레 이</vt:lpstr>
      <vt:lpstr>게 임 플 레 이</vt:lpstr>
      <vt:lpstr>후 기  및  코 멘 트</vt:lpstr>
      <vt:lpstr>참 고 문 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423</cp:revision>
  <dcterms:created xsi:type="dcterms:W3CDTF">2020-09-21T00:19:03Z</dcterms:created>
  <dcterms:modified xsi:type="dcterms:W3CDTF">2020-11-04T15:08:43Z</dcterms:modified>
</cp:coreProperties>
</file>